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sldIdLst>
    <p:sldId id="261" r:id="rId5"/>
    <p:sldId id="262" r:id="rId6"/>
    <p:sldId id="263" r:id="rId7"/>
    <p:sldId id="265" r:id="rId8"/>
    <p:sldId id="264" r:id="rId9"/>
    <p:sldId id="266" r:id="rId10"/>
    <p:sldId id="267" r:id="rId11"/>
    <p:sldId id="27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Kiểu Trung bình 2 - Màu chủ đề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33" autoAdjust="0"/>
  </p:normalViewPr>
  <p:slideViewPr>
    <p:cSldViewPr snapToGrid="0">
      <p:cViewPr varScale="1">
        <p:scale>
          <a:sx n="80" d="100"/>
          <a:sy n="80" d="100"/>
        </p:scale>
        <p:origin x="739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ạnh dũng nguyễn" userId="df9d02d35977451d" providerId="LiveId" clId="{22C2BE89-E20A-4496-8D4C-5025D34BD98D}"/>
    <pc:docChg chg="modSld">
      <pc:chgData name="mạnh dũng nguyễn" userId="df9d02d35977451d" providerId="LiveId" clId="{22C2BE89-E20A-4496-8D4C-5025D34BD98D}" dt="2023-08-08T01:38:35.174" v="2" actId="1036"/>
      <pc:docMkLst>
        <pc:docMk/>
      </pc:docMkLst>
      <pc:sldChg chg="modSp">
        <pc:chgData name="mạnh dũng nguyễn" userId="df9d02d35977451d" providerId="LiveId" clId="{22C2BE89-E20A-4496-8D4C-5025D34BD98D}" dt="2023-08-08T01:38:35.174" v="2" actId="1036"/>
        <pc:sldMkLst>
          <pc:docMk/>
          <pc:sldMk cId="1337192207" sldId="261"/>
        </pc:sldMkLst>
        <pc:picChg chg="mod">
          <ac:chgData name="mạnh dũng nguyễn" userId="df9d02d35977451d" providerId="LiveId" clId="{22C2BE89-E20A-4496-8D4C-5025D34BD98D}" dt="2023-08-08T01:38:35.174" v="2" actId="1036"/>
          <ac:picMkLst>
            <pc:docMk/>
            <pc:sldMk cId="1337192207" sldId="261"/>
            <ac:picMk id="5" creationId="{525AE681-57C0-4C44-9E88-A16CDA016EB3}"/>
          </ac:picMkLst>
        </pc:picChg>
      </pc:sldChg>
      <pc:sldChg chg="modSp">
        <pc:chgData name="mạnh dũng nguyễn" userId="df9d02d35977451d" providerId="LiveId" clId="{22C2BE89-E20A-4496-8D4C-5025D34BD98D}" dt="2023-08-07T09:30:34.875" v="0" actId="1076"/>
        <pc:sldMkLst>
          <pc:docMk/>
          <pc:sldMk cId="363404972" sldId="274"/>
        </pc:sldMkLst>
        <pc:picChg chg="mod">
          <ac:chgData name="mạnh dũng nguyễn" userId="df9d02d35977451d" providerId="LiveId" clId="{22C2BE89-E20A-4496-8D4C-5025D34BD98D}" dt="2023-08-07T09:30:34.875" v="0" actId="1076"/>
          <ac:picMkLst>
            <pc:docMk/>
            <pc:sldMk cId="363404972" sldId="274"/>
            <ac:picMk id="9" creationId="{514B66EA-8765-1572-7F8F-05DC25E331D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8/8/2023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10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Ảnh Toàn cảnh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ột Hình ả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8/8/2023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906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Title Lorem Ipsum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Sit Dolor Amet</a:t>
            </a: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AA40078A-B610-5CC6-34D9-C28B42C4BEE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551" y="1219915"/>
            <a:ext cx="5114924" cy="26853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9B584626-D588-7268-16C6-CAA3B11D6448}"/>
              </a:ext>
            </a:extLst>
          </p:cNvPr>
          <p:cNvSpPr txBox="1"/>
          <p:nvPr/>
        </p:nvSpPr>
        <p:spPr>
          <a:xfrm>
            <a:off x="5753102" y="1219915"/>
            <a:ext cx="610552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Wireshark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có thể được sử dụng để tìm hiểu về cách thức hoạt động của mạng. 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Wireshark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có thể được sử dụng để giải quyết các sự cố mạng.</a:t>
            </a:r>
          </a:p>
          <a:p>
            <a:pPr algn="just"/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Wireshark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có thể được sử dụng để tìm hiểu về cách thức hoạt động của mạng. 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Wireshark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có thể được sử dụng để giải quyết các sự cố mạng.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50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0CE323B5-CEF5-41D5-0DC2-2E17A0D46005}"/>
              </a:ext>
            </a:extLst>
          </p:cNvPr>
          <p:cNvSpPr txBox="1"/>
          <p:nvPr/>
        </p:nvSpPr>
        <p:spPr>
          <a:xfrm>
            <a:off x="309563" y="405884"/>
            <a:ext cx="54981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ài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>
                <a:latin typeface="Arial" panose="020B0604020202020204" pitchFamily="34" charset="0"/>
                <a:cs typeface="Arial" panose="020B0604020202020204" pitchFamily="34" charset="0"/>
              </a:rPr>
              <a:t>và chạy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Wireshark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0889D46-200E-1481-8B42-B5D97F23C04D}"/>
              </a:ext>
            </a:extLst>
          </p:cNvPr>
          <p:cNvSpPr txBox="1"/>
          <p:nvPr/>
        </p:nvSpPr>
        <p:spPr>
          <a:xfrm>
            <a:off x="309563" y="1548884"/>
            <a:ext cx="6919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B1.T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của Wireshark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8B7D830B-203B-A49D-8AA8-DF64EA729409}"/>
              </a:ext>
            </a:extLst>
          </p:cNvPr>
          <p:cNvSpPr txBox="1"/>
          <p:nvPr/>
        </p:nvSpPr>
        <p:spPr>
          <a:xfrm>
            <a:off x="530054" y="8009693"/>
            <a:ext cx="6105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 err="1"/>
              <a:t>B2</a:t>
            </a:r>
            <a:r>
              <a:rPr lang="vi-VN" sz="2400" dirty="0"/>
              <a:t>.</a:t>
            </a:r>
            <a:r>
              <a:rPr lang="en-US" sz="2400" dirty="0"/>
              <a:t>Sau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tải</a:t>
            </a:r>
            <a:r>
              <a:rPr lang="en-US" sz="2400" dirty="0"/>
              <a:t> </a:t>
            </a:r>
            <a:r>
              <a:rPr lang="en-US" sz="2400" dirty="0" err="1"/>
              <a:t>xuống</a:t>
            </a:r>
            <a:r>
              <a:rPr lang="en-US" sz="2400" dirty="0"/>
              <a:t>, </a:t>
            </a:r>
            <a:r>
              <a:rPr lang="en-US" sz="2400" dirty="0" err="1"/>
              <a:t>hãy</a:t>
            </a:r>
            <a:r>
              <a:rPr lang="en-US" sz="2400" dirty="0"/>
              <a:t> </a:t>
            </a:r>
            <a:r>
              <a:rPr lang="en-US" sz="2400" dirty="0" err="1"/>
              <a:t>chạy</a:t>
            </a:r>
            <a:r>
              <a:rPr lang="en-US" sz="2400" dirty="0"/>
              <a:t> </a:t>
            </a:r>
            <a:r>
              <a:rPr lang="en-US" sz="2400" dirty="0" err="1"/>
              <a:t>trình</a:t>
            </a:r>
            <a:r>
              <a:rPr lang="en-US" sz="2400" dirty="0"/>
              <a:t> </a:t>
            </a:r>
            <a:r>
              <a:rPr lang="en-US" sz="2400" dirty="0" err="1"/>
              <a:t>cài</a:t>
            </a:r>
            <a:r>
              <a:rPr lang="en-US" sz="2400" dirty="0"/>
              <a:t> </a:t>
            </a:r>
            <a:r>
              <a:rPr lang="en-US" sz="2400" dirty="0" err="1"/>
              <a:t>đặt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8612253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0889D46-200E-1481-8B42-B5D97F23C04D}"/>
              </a:ext>
            </a:extLst>
          </p:cNvPr>
          <p:cNvSpPr txBox="1"/>
          <p:nvPr/>
        </p:nvSpPr>
        <p:spPr>
          <a:xfrm>
            <a:off x="309563" y="1548884"/>
            <a:ext cx="75003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B1.T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của Wireshark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0D907F1-7F55-5F1B-B926-A01CEB1C3738}"/>
              </a:ext>
            </a:extLst>
          </p:cNvPr>
          <p:cNvSpPr txBox="1"/>
          <p:nvPr/>
        </p:nvSpPr>
        <p:spPr>
          <a:xfrm>
            <a:off x="414338" y="2415659"/>
            <a:ext cx="6617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 err="1">
                <a:latin typeface="Arial" panose="020B0604020202020204" pitchFamily="34" charset="0"/>
                <a:cs typeface="Arial" panose="020B0604020202020204" pitchFamily="34" charset="0"/>
              </a:rPr>
              <a:t>B2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F58FCAE-27EF-69EF-045D-69D9DA7E5F41}"/>
              </a:ext>
            </a:extLst>
          </p:cNvPr>
          <p:cNvSpPr txBox="1"/>
          <p:nvPr/>
        </p:nvSpPr>
        <p:spPr>
          <a:xfrm>
            <a:off x="309563" y="7967876"/>
            <a:ext cx="9811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 err="1"/>
              <a:t>B3</a:t>
            </a:r>
            <a:r>
              <a:rPr lang="vi-VN" sz="2400" dirty="0"/>
              <a:t>.</a:t>
            </a:r>
            <a:r>
              <a:rPr lang="en-US" sz="2400" dirty="0"/>
              <a:t>Để </a:t>
            </a:r>
            <a:r>
              <a:rPr lang="en-US" sz="2400" dirty="0" err="1"/>
              <a:t>chạy</a:t>
            </a:r>
            <a:r>
              <a:rPr lang="en-US" sz="2400" dirty="0"/>
              <a:t> Wireshark, </a:t>
            </a:r>
            <a:r>
              <a:rPr lang="en-US" sz="2400" dirty="0" err="1"/>
              <a:t>hãy</a:t>
            </a:r>
            <a:r>
              <a:rPr lang="en-US" sz="2400" dirty="0"/>
              <a:t> </a:t>
            </a:r>
            <a:r>
              <a:rPr lang="en-US" sz="2400" dirty="0" err="1"/>
              <a:t>tìm</a:t>
            </a:r>
            <a:r>
              <a:rPr lang="en-US" sz="2400" dirty="0"/>
              <a:t> </a:t>
            </a:r>
            <a:r>
              <a:rPr lang="en-US" sz="2400" dirty="0" err="1"/>
              <a:t>biểu</a:t>
            </a:r>
            <a:r>
              <a:rPr lang="en-US" sz="2400" dirty="0"/>
              <a:t> tượng Wireshark</a:t>
            </a:r>
            <a:r>
              <a:rPr lang="vi-VN" sz="2400" dirty="0"/>
              <a:t> và nhấp vào nó</a:t>
            </a:r>
            <a:endParaRPr lang="en-US" sz="2400" dirty="0"/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DFBEA3E-8820-2C58-C3DA-E9B9AB120532}"/>
              </a:ext>
            </a:extLst>
          </p:cNvPr>
          <p:cNvSpPr txBox="1"/>
          <p:nvPr/>
        </p:nvSpPr>
        <p:spPr>
          <a:xfrm>
            <a:off x="309563" y="405884"/>
            <a:ext cx="59592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ài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200" dirty="0">
                <a:latin typeface="Arial" panose="020B0604020202020204" pitchFamily="34" charset="0"/>
                <a:cs typeface="Arial" panose="020B0604020202020204" pitchFamily="34" charset="0"/>
              </a:rPr>
              <a:t>và chạy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Wireshark</a:t>
            </a:r>
          </a:p>
        </p:txBody>
      </p:sp>
    </p:spTree>
    <p:extLst>
      <p:ext uri="{BB962C8B-B14F-4D97-AF65-F5344CB8AC3E}">
        <p14:creationId xmlns:p14="http://schemas.microsoft.com/office/powerpoint/2010/main" val="394977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0889D46-200E-1481-8B42-B5D97F23C04D}"/>
              </a:ext>
            </a:extLst>
          </p:cNvPr>
          <p:cNvSpPr txBox="1"/>
          <p:nvPr/>
        </p:nvSpPr>
        <p:spPr>
          <a:xfrm>
            <a:off x="309562" y="1548884"/>
            <a:ext cx="7432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  <a:r>
              <a:rPr lang="vi-VN" sz="2400" dirty="0" err="1"/>
              <a:t>B1.T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của Wireshark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20D907F1-7F55-5F1B-B926-A01CEB1C3738}"/>
              </a:ext>
            </a:extLst>
          </p:cNvPr>
          <p:cNvSpPr txBox="1"/>
          <p:nvPr/>
        </p:nvSpPr>
        <p:spPr>
          <a:xfrm>
            <a:off x="414338" y="2415659"/>
            <a:ext cx="61055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 err="1"/>
              <a:t>B2</a:t>
            </a:r>
            <a:r>
              <a:rPr lang="vi-VN" sz="2400" dirty="0"/>
              <a:t>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Sau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F58FCAE-27EF-69EF-045D-69D9DA7E5F41}"/>
              </a:ext>
            </a:extLst>
          </p:cNvPr>
          <p:cNvSpPr txBox="1"/>
          <p:nvPr/>
        </p:nvSpPr>
        <p:spPr>
          <a:xfrm>
            <a:off x="414338" y="3282434"/>
            <a:ext cx="98112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 err="1"/>
              <a:t>B3</a:t>
            </a:r>
            <a:r>
              <a:rPr lang="vi-VN" sz="2400" dirty="0"/>
              <a:t>.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Để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Wireshark,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tượng Wireshark</a:t>
            </a:r>
            <a:r>
              <a:rPr lang="vi-VN" sz="2400" dirty="0">
                <a:latin typeface="Arial" panose="020B0604020202020204" pitchFamily="34" charset="0"/>
                <a:cs typeface="Arial" panose="020B0604020202020204" pitchFamily="34" charset="0"/>
              </a:rPr>
              <a:t> và nhấp vào nó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EDFBEA3E-8820-2C58-C3DA-E9B9AB120532}"/>
              </a:ext>
            </a:extLst>
          </p:cNvPr>
          <p:cNvSpPr txBox="1"/>
          <p:nvPr/>
        </p:nvSpPr>
        <p:spPr>
          <a:xfrm>
            <a:off x="309563" y="405884"/>
            <a:ext cx="549811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200" dirty="0"/>
              <a:t>C</a:t>
            </a:r>
            <a:r>
              <a:rPr lang="en-US" sz="3200" dirty="0" err="1"/>
              <a:t>ài</a:t>
            </a:r>
            <a:r>
              <a:rPr lang="en-US" sz="3200" dirty="0"/>
              <a:t> </a:t>
            </a:r>
            <a:r>
              <a:rPr lang="en-US" sz="3200" dirty="0" err="1"/>
              <a:t>đặt</a:t>
            </a:r>
            <a:r>
              <a:rPr lang="en-US" sz="3200" dirty="0"/>
              <a:t> </a:t>
            </a:r>
            <a:r>
              <a:rPr lang="vi-VN" sz="3200" dirty="0"/>
              <a:t>và chạy </a:t>
            </a:r>
            <a:r>
              <a:rPr lang="en-US" sz="3200" dirty="0"/>
              <a:t>Wireshark</a:t>
            </a:r>
          </a:p>
        </p:txBody>
      </p:sp>
    </p:spTree>
    <p:extLst>
      <p:ext uri="{BB962C8B-B14F-4D97-AF65-F5344CB8AC3E}">
        <p14:creationId xmlns:p14="http://schemas.microsoft.com/office/powerpoint/2010/main" val="106036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20AE227-D2B4-AE73-1116-094D54BFC861}"/>
              </a:ext>
            </a:extLst>
          </p:cNvPr>
          <p:cNvSpPr txBox="1"/>
          <p:nvPr/>
        </p:nvSpPr>
        <p:spPr>
          <a:xfrm>
            <a:off x="358143" y="481080"/>
            <a:ext cx="67962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dirty="0"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vi-VN" sz="2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ắt gói tin trên các giao diện mạng</a:t>
            </a:r>
            <a:endParaRPr lang="en-US" sz="28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8DC2E8D-2CBB-09CF-5E46-9557AE44CDD3}"/>
              </a:ext>
            </a:extLst>
          </p:cNvPr>
          <p:cNvSpPr txBox="1"/>
          <p:nvPr/>
        </p:nvSpPr>
        <p:spPr>
          <a:xfrm>
            <a:off x="478115" y="1456917"/>
            <a:ext cx="667624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b="0" i="0" dirty="0">
                <a:effectLst/>
              </a:rPr>
              <a:t>Khi </a:t>
            </a:r>
            <a:r>
              <a:rPr lang="vi-VN" sz="2400" b="0" i="0" dirty="0" err="1">
                <a:effectLst/>
              </a:rPr>
              <a:t>Wireshark</a:t>
            </a:r>
            <a:r>
              <a:rPr lang="vi-VN" sz="2400" b="0" i="0" dirty="0">
                <a:effectLst/>
              </a:rPr>
              <a:t> được khởi chạy, bạn sẽ thấy một cửa sổ chính.</a:t>
            </a:r>
            <a:endParaRPr lang="en-US" sz="2400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F38A74D1-CEB7-57C0-C6AF-485100AC757B}"/>
              </a:ext>
            </a:extLst>
          </p:cNvPr>
          <p:cNvSpPr txBox="1"/>
          <p:nvPr/>
        </p:nvSpPr>
        <p:spPr>
          <a:xfrm>
            <a:off x="478116" y="2598003"/>
            <a:ext cx="66762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cs typeface="Arial" panose="020B0604020202020204" pitchFamily="34" charset="0"/>
              </a:rPr>
              <a:t>Để </a:t>
            </a:r>
            <a:r>
              <a:rPr lang="en-US" sz="2400" dirty="0" err="1">
                <a:cs typeface="Arial" panose="020B0604020202020204" pitchFamily="34" charset="0"/>
              </a:rPr>
              <a:t>bắt</a:t>
            </a:r>
            <a:r>
              <a:rPr lang="en-US" sz="2400" dirty="0">
                <a:cs typeface="Arial" panose="020B0604020202020204" pitchFamily="34" charset="0"/>
              </a:rPr>
              <a:t> </a:t>
            </a:r>
            <a:r>
              <a:rPr lang="en-US" sz="2400" dirty="0" err="1">
                <a:cs typeface="Arial" panose="020B0604020202020204" pitchFamily="34" charset="0"/>
              </a:rPr>
              <a:t>gói</a:t>
            </a:r>
            <a:r>
              <a:rPr lang="en-US" sz="2400" dirty="0">
                <a:cs typeface="Arial" panose="020B0604020202020204" pitchFamily="34" charset="0"/>
              </a:rPr>
              <a:t> tin,</a:t>
            </a:r>
            <a:r>
              <a:rPr lang="vi-VN" sz="2400" dirty="0">
                <a:cs typeface="Arial" panose="020B0604020202020204" pitchFamily="34" charset="0"/>
              </a:rPr>
              <a:t> bạn </a:t>
            </a:r>
            <a:r>
              <a:rPr lang="en-US" sz="2400" dirty="0" err="1">
                <a:cs typeface="Arial" panose="020B0604020202020204" pitchFamily="34" charset="0"/>
              </a:rPr>
              <a:t>hãy</a:t>
            </a:r>
            <a:r>
              <a:rPr lang="vi-VN" sz="2400" dirty="0">
                <a:cs typeface="Arial" panose="020B0604020202020204" pitchFamily="34" charset="0"/>
              </a:rPr>
              <a:t> </a:t>
            </a:r>
            <a:r>
              <a:rPr lang="en-US" sz="2400" b="0" i="0" dirty="0">
                <a:effectLst/>
                <a:cs typeface="Arial" panose="020B0604020202020204" pitchFamily="34" charset="0"/>
              </a:rPr>
              <a:t>double click vào</a:t>
            </a:r>
            <a:r>
              <a:rPr lang="vi-VN" sz="2400" b="0" i="0" dirty="0">
                <a:effectLst/>
                <a:cs typeface="Arial" panose="020B0604020202020204" pitchFamily="34" charset="0"/>
              </a:rPr>
              <a:t> mạng bạn muốn bắt gói tin</a:t>
            </a:r>
            <a:endParaRPr lang="en-US" sz="2400" dirty="0">
              <a:cs typeface="Arial" panose="020B0604020202020204" pitchFamily="34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7AAB571B-DB1C-7B83-1BBD-CE5730F775E1}"/>
              </a:ext>
            </a:extLst>
          </p:cNvPr>
          <p:cNvSpPr txBox="1"/>
          <p:nvPr/>
        </p:nvSpPr>
        <p:spPr>
          <a:xfrm>
            <a:off x="478115" y="3739089"/>
            <a:ext cx="61047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vi-VN" sz="2400" b="0" i="0" dirty="0">
                <a:effectLst/>
              </a:rPr>
              <a:t>Sau đó, các gói tin sẽ bắt đầu hiển thị theo thời gian thực. Bạn có thể </a:t>
            </a:r>
            <a:r>
              <a:rPr lang="vi-VN" sz="2400" dirty="0"/>
              <a:t>c</a:t>
            </a:r>
            <a:r>
              <a:rPr lang="vi-VN" sz="2400" b="0" i="0" dirty="0">
                <a:effectLst/>
              </a:rPr>
              <a:t>họn gói tin muốn bắt.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5285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at-goi-tin-bang-wireshark">
            <a:extLst>
              <a:ext uri="{FF2B5EF4-FFF2-40B4-BE49-F238E27FC236}">
                <a16:creationId xmlns:a16="http://schemas.microsoft.com/office/drawing/2014/main" id="{D45CD6A0-349A-52D2-F4B6-BFB6714688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81325" y="1776413"/>
            <a:ext cx="62293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514B66EA-8765-1572-7F8F-05DC25E33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9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2CE44CA7-CA62-16D6-DC25-9BE284DE9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8673"/>
            <a:ext cx="12269449" cy="70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1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63A5B9-8FC8-71D5-F072-33BF9F90C877}"/>
              </a:ext>
            </a:extLst>
          </p:cNvPr>
          <p:cNvSpPr txBox="1"/>
          <p:nvPr/>
        </p:nvSpPr>
        <p:spPr>
          <a:xfrm>
            <a:off x="946878" y="1645888"/>
            <a:ext cx="10298243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Ethernet</a:t>
            </a:r>
            <a:r>
              <a:rPr lang="vi-VN" sz="2400" b="0" i="0" dirty="0">
                <a:effectLst/>
                <a:latin typeface="Google Sans"/>
              </a:rPr>
              <a:t>: </a:t>
            </a:r>
            <a:r>
              <a:rPr lang="vi-VN" sz="2400" b="0" i="0" dirty="0" err="1">
                <a:effectLst/>
                <a:latin typeface="Google Sans"/>
              </a:rPr>
              <a:t>Ethernet</a:t>
            </a:r>
            <a:r>
              <a:rPr lang="vi-VN" sz="2400" b="0" i="0" dirty="0">
                <a:effectLst/>
                <a:latin typeface="Google Sans"/>
              </a:rPr>
              <a:t> là một giao thức </a:t>
            </a:r>
            <a:r>
              <a:rPr lang="vi-VN" sz="2400" b="0" i="0" dirty="0" err="1">
                <a:effectLst/>
                <a:latin typeface="Google Sans"/>
              </a:rPr>
              <a:t>PHY</a:t>
            </a:r>
            <a:r>
              <a:rPr lang="vi-VN" sz="2400" b="0" i="0" dirty="0">
                <a:effectLst/>
                <a:latin typeface="Google Sans"/>
              </a:rPr>
              <a:t> phổ biến được sử dụng trong các mạng cục bộ (LAN). </a:t>
            </a:r>
            <a:r>
              <a:rPr lang="vi-VN" sz="2400" b="0" i="0" dirty="0" err="1">
                <a:effectLst/>
                <a:latin typeface="Google Sans"/>
              </a:rPr>
              <a:t>Ethernet</a:t>
            </a:r>
            <a:r>
              <a:rPr lang="vi-VN" sz="2400" b="0" i="0" dirty="0">
                <a:effectLst/>
                <a:latin typeface="Google Sans"/>
              </a:rPr>
              <a:t> sử dụng cáp đồng trục, cáp xoắn đôi hoặc cáp quang để truyền dữ liệu.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Wi-Fi</a:t>
            </a:r>
            <a:r>
              <a:rPr lang="vi-VN" sz="2400" b="0" i="0" dirty="0">
                <a:effectLst/>
                <a:latin typeface="Google Sans"/>
              </a:rPr>
              <a:t>: </a:t>
            </a:r>
            <a:r>
              <a:rPr lang="vi-VN" sz="2400" b="0" i="0" dirty="0" err="1">
                <a:effectLst/>
                <a:latin typeface="Google Sans"/>
              </a:rPr>
              <a:t>Wi-Fi</a:t>
            </a:r>
            <a:r>
              <a:rPr lang="vi-VN" sz="2400" b="0" i="0" dirty="0">
                <a:effectLst/>
                <a:latin typeface="Google Sans"/>
              </a:rPr>
              <a:t> là một giao thức </a:t>
            </a:r>
            <a:r>
              <a:rPr lang="vi-VN" sz="2400" b="0" i="0" dirty="0" err="1">
                <a:effectLst/>
                <a:latin typeface="Google Sans"/>
              </a:rPr>
              <a:t>PHY</a:t>
            </a:r>
            <a:r>
              <a:rPr lang="vi-VN" sz="2400" b="0" i="0" dirty="0">
                <a:effectLst/>
                <a:latin typeface="Google Sans"/>
              </a:rPr>
              <a:t> không dây được sử dụng để kết nối các thiết bị với nhau trong một phạm vi ngắn. </a:t>
            </a:r>
            <a:r>
              <a:rPr lang="vi-VN" sz="2400" b="0" i="0" dirty="0" err="1">
                <a:effectLst/>
                <a:latin typeface="Google Sans"/>
              </a:rPr>
              <a:t>Wi-Fi</a:t>
            </a:r>
            <a:r>
              <a:rPr lang="vi-VN" sz="2400" b="0" i="0" dirty="0">
                <a:effectLst/>
                <a:latin typeface="Google Sans"/>
              </a:rPr>
              <a:t> sử dụng sóng vô tuyến để truyền dữ liệu.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Bluetooth</a:t>
            </a:r>
            <a:r>
              <a:rPr lang="vi-VN" sz="2400" b="0" i="0" dirty="0">
                <a:effectLst/>
                <a:latin typeface="Google Sans"/>
              </a:rPr>
              <a:t>: </a:t>
            </a:r>
            <a:r>
              <a:rPr lang="vi-VN" sz="2400" b="0" i="0" dirty="0" err="1">
                <a:effectLst/>
                <a:latin typeface="Google Sans"/>
              </a:rPr>
              <a:t>Bluetooth</a:t>
            </a:r>
            <a:r>
              <a:rPr lang="vi-VN" sz="2400" b="0" i="0" dirty="0">
                <a:effectLst/>
                <a:latin typeface="Google Sans"/>
              </a:rPr>
              <a:t> là một giao thức </a:t>
            </a:r>
            <a:r>
              <a:rPr lang="vi-VN" sz="2400" b="0" i="0" dirty="0" err="1">
                <a:effectLst/>
                <a:latin typeface="Google Sans"/>
              </a:rPr>
              <a:t>PHY</a:t>
            </a:r>
            <a:r>
              <a:rPr lang="vi-VN" sz="2400" b="0" i="0" dirty="0">
                <a:effectLst/>
                <a:latin typeface="Google Sans"/>
              </a:rPr>
              <a:t> không dây được sử dụng để kết nối các thiết bị với nhau trong một phạm vi rất ngắn. </a:t>
            </a:r>
            <a:r>
              <a:rPr lang="vi-VN" sz="2400" b="0" i="0" dirty="0" err="1">
                <a:effectLst/>
                <a:latin typeface="Google Sans"/>
              </a:rPr>
              <a:t>Bluetooth</a:t>
            </a:r>
            <a:r>
              <a:rPr lang="vi-VN" sz="2400" b="0" i="0" dirty="0">
                <a:effectLst/>
                <a:latin typeface="Google Sans"/>
              </a:rPr>
              <a:t> sử dụng sóng vô tuyến để truyền dữ liệu.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USB</a:t>
            </a:r>
            <a:r>
              <a:rPr lang="vi-VN" sz="2400" b="0" i="0" dirty="0">
                <a:effectLst/>
                <a:latin typeface="Google Sans"/>
              </a:rPr>
              <a:t>: </a:t>
            </a:r>
            <a:r>
              <a:rPr lang="vi-VN" sz="2400" b="0" i="0" dirty="0" err="1">
                <a:effectLst/>
                <a:latin typeface="Google Sans"/>
              </a:rPr>
              <a:t>USB</a:t>
            </a:r>
            <a:r>
              <a:rPr lang="vi-VN" sz="2400" b="0" i="0" dirty="0">
                <a:effectLst/>
                <a:latin typeface="Google Sans"/>
              </a:rPr>
              <a:t> là một giao thức </a:t>
            </a:r>
            <a:r>
              <a:rPr lang="vi-VN" sz="2400" b="0" i="0" dirty="0" err="1">
                <a:effectLst/>
                <a:latin typeface="Google Sans"/>
              </a:rPr>
              <a:t>PHY</a:t>
            </a:r>
            <a:r>
              <a:rPr lang="vi-VN" sz="2400" b="0" i="0" dirty="0">
                <a:effectLst/>
                <a:latin typeface="Google Sans"/>
              </a:rPr>
              <a:t> có dây được sử dụng để kết nối các thiết bị với nhau. </a:t>
            </a:r>
            <a:r>
              <a:rPr lang="vi-VN" sz="2400" b="0" i="0" dirty="0" err="1">
                <a:effectLst/>
                <a:latin typeface="Google Sans"/>
              </a:rPr>
              <a:t>USB</a:t>
            </a:r>
            <a:r>
              <a:rPr lang="vi-VN" sz="2400" b="0" i="0" dirty="0">
                <a:effectLst/>
                <a:latin typeface="Google Sans"/>
              </a:rPr>
              <a:t> sử dụng cáp đồng trục để truyền dữ liệu.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4224021-302F-CD91-9653-C983956F913E}"/>
              </a:ext>
            </a:extLst>
          </p:cNvPr>
          <p:cNvSpPr txBox="1"/>
          <p:nvPr/>
        </p:nvSpPr>
        <p:spPr>
          <a:xfrm>
            <a:off x="269825" y="491646"/>
            <a:ext cx="65207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800" b="0" i="0" dirty="0">
                <a:effectLst/>
                <a:latin typeface="Google Sans"/>
              </a:rPr>
              <a:t>Một số giao thức của tầng </a:t>
            </a:r>
            <a:r>
              <a:rPr lang="en-US" sz="2800" b="0" i="0" dirty="0">
                <a:effectLst/>
                <a:latin typeface="Google Sans"/>
              </a:rPr>
              <a:t>Physical</a:t>
            </a:r>
          </a:p>
          <a:p>
            <a:pPr algn="l"/>
            <a:endParaRPr lang="vi-VN" sz="2800" b="0" i="0" dirty="0"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1947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63A5B9-8FC8-71D5-F072-33BF9F90C877}"/>
              </a:ext>
            </a:extLst>
          </p:cNvPr>
          <p:cNvSpPr txBox="1"/>
          <p:nvPr/>
        </p:nvSpPr>
        <p:spPr>
          <a:xfrm>
            <a:off x="946878" y="1143717"/>
            <a:ext cx="10298243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Ethernet</a:t>
            </a:r>
            <a:r>
              <a:rPr lang="vi-VN" sz="2400" b="0" i="0" dirty="0">
                <a:effectLst/>
                <a:latin typeface="Google Sans"/>
              </a:rPr>
              <a:t> là giao thức liên kết dữ liệu được sử dụng phổ biến nhất. Nó được sử dụng trong các mạng cục bộ (LAN) và mạng diện rộng (</a:t>
            </a:r>
            <a:r>
              <a:rPr lang="vi-VN" sz="2400" b="0" i="0" dirty="0" err="1">
                <a:effectLst/>
                <a:latin typeface="Google Sans"/>
              </a:rPr>
              <a:t>WAN</a:t>
            </a:r>
            <a:r>
              <a:rPr lang="vi-VN" sz="2400" b="0" i="0" dirty="0">
                <a:effectLst/>
                <a:latin typeface="Google Sans"/>
              </a:rPr>
              <a:t>). </a:t>
            </a:r>
            <a:r>
              <a:rPr lang="vi-VN" sz="2400" b="0" i="0" dirty="0" err="1">
                <a:effectLst/>
                <a:latin typeface="Google Sans"/>
              </a:rPr>
              <a:t>Ethernet</a:t>
            </a:r>
            <a:r>
              <a:rPr lang="vi-VN" sz="2400" b="0" i="0" dirty="0">
                <a:effectLst/>
                <a:latin typeface="Google Sans"/>
              </a:rPr>
              <a:t> sử dụng phương thức truy cập </a:t>
            </a:r>
            <a:r>
              <a:rPr lang="vi-VN" sz="2400" b="0" i="0" dirty="0" err="1">
                <a:effectLst/>
                <a:latin typeface="Google Sans"/>
              </a:rPr>
              <a:t>CSMA</a:t>
            </a:r>
            <a:r>
              <a:rPr lang="vi-VN" sz="2400" b="0" i="0" dirty="0">
                <a:effectLst/>
                <a:latin typeface="Google Sans"/>
              </a:rPr>
              <a:t>/</a:t>
            </a:r>
            <a:r>
              <a:rPr lang="vi-VN" sz="2400" b="0" i="0" dirty="0" err="1">
                <a:effectLst/>
                <a:latin typeface="Google Sans"/>
              </a:rPr>
              <a:t>CD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Carrier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Sense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Multiple</a:t>
            </a:r>
            <a:r>
              <a:rPr lang="vi-VN" sz="2400" b="0" i="0" dirty="0">
                <a:effectLst/>
                <a:latin typeface="Google Sans"/>
              </a:rPr>
              <a:t> Access </a:t>
            </a:r>
            <a:r>
              <a:rPr lang="vi-VN" sz="2400" b="0" i="0" dirty="0" err="1">
                <a:effectLst/>
                <a:latin typeface="Google Sans"/>
              </a:rPr>
              <a:t>with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Collision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Detection</a:t>
            </a:r>
            <a:r>
              <a:rPr lang="vi-VN" sz="2400" b="0" i="0" dirty="0">
                <a:effectLst/>
                <a:latin typeface="Google Sans"/>
              </a:rPr>
              <a:t>) để tránh xung đột.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Token</a:t>
            </a:r>
            <a:r>
              <a:rPr lang="vi-VN" sz="2400" b="1" i="0" dirty="0">
                <a:effectLst/>
                <a:latin typeface="Google Sans"/>
              </a:rPr>
              <a:t> </a:t>
            </a:r>
            <a:r>
              <a:rPr lang="vi-VN" sz="2400" b="1" i="0" dirty="0" err="1">
                <a:effectLst/>
                <a:latin typeface="Google Sans"/>
              </a:rPr>
              <a:t>Ring</a:t>
            </a:r>
            <a:r>
              <a:rPr lang="vi-VN" sz="2400" b="1" i="0" dirty="0">
                <a:effectLst/>
                <a:latin typeface="Google Sans"/>
              </a:rPr>
              <a:t> </a:t>
            </a:r>
            <a:r>
              <a:rPr lang="vi-VN" sz="2400" b="0" i="0" dirty="0">
                <a:effectLst/>
                <a:latin typeface="Google Sans"/>
              </a:rPr>
              <a:t>là một giao thức liên kết dữ liệu cũ hơn, nhưng nó vẫn được sử dụng trong một số mạng. </a:t>
            </a:r>
            <a:r>
              <a:rPr lang="vi-VN" sz="2400" b="0" i="0" dirty="0" err="1">
                <a:effectLst/>
                <a:latin typeface="Google Sans"/>
              </a:rPr>
              <a:t>Token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Ring</a:t>
            </a:r>
            <a:r>
              <a:rPr lang="vi-VN" sz="2400" b="0" i="0" dirty="0">
                <a:effectLst/>
                <a:latin typeface="Google Sans"/>
              </a:rPr>
              <a:t> sử dụng một </a:t>
            </a:r>
            <a:r>
              <a:rPr lang="vi-VN" sz="2400" b="0" i="0" dirty="0" err="1">
                <a:effectLst/>
                <a:latin typeface="Google Sans"/>
              </a:rPr>
              <a:t>token</a:t>
            </a:r>
            <a:r>
              <a:rPr lang="vi-VN" sz="2400" b="0" i="0" dirty="0">
                <a:effectLst/>
                <a:latin typeface="Google Sans"/>
              </a:rPr>
              <a:t> để xác định máy tính nào có thể truyền dữ liệu.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FDDI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Fiber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Distributed</a:t>
            </a:r>
            <a:r>
              <a:rPr lang="vi-VN" sz="2400" b="0" i="0" dirty="0">
                <a:effectLst/>
                <a:latin typeface="Google Sans"/>
              </a:rPr>
              <a:t> Data </a:t>
            </a:r>
            <a:r>
              <a:rPr lang="vi-VN" sz="2400" b="0" i="0" dirty="0" err="1">
                <a:effectLst/>
                <a:latin typeface="Google Sans"/>
              </a:rPr>
              <a:t>Interface</a:t>
            </a:r>
            <a:r>
              <a:rPr lang="vi-VN" sz="2400" b="0" i="0" dirty="0">
                <a:effectLst/>
                <a:latin typeface="Google Sans"/>
              </a:rPr>
              <a:t>) là một giao thức liên kết dữ liệu sử dụng cáp quang. </a:t>
            </a:r>
            <a:r>
              <a:rPr lang="vi-VN" sz="2400" b="0" i="0" dirty="0" err="1">
                <a:effectLst/>
                <a:latin typeface="Google Sans"/>
              </a:rPr>
              <a:t>FDDI</a:t>
            </a:r>
            <a:r>
              <a:rPr lang="vi-VN" sz="2400" b="0" i="0" dirty="0">
                <a:effectLst/>
                <a:latin typeface="Google Sans"/>
              </a:rPr>
              <a:t> có tốc độ cao và độ tin cậy cao.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ATM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Asynchronous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Transfer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Mode</a:t>
            </a:r>
            <a:r>
              <a:rPr lang="vi-VN" sz="2400" b="0" i="0" dirty="0">
                <a:effectLst/>
                <a:latin typeface="Google Sans"/>
              </a:rPr>
              <a:t>) là một giao thức liên kết dữ liệu được sử dụng để truyền dữ liệu theo gói. </a:t>
            </a:r>
            <a:r>
              <a:rPr lang="vi-VN" sz="2400" b="0" i="0" dirty="0" err="1">
                <a:effectLst/>
                <a:latin typeface="Google Sans"/>
              </a:rPr>
              <a:t>ATM</a:t>
            </a:r>
            <a:r>
              <a:rPr lang="vi-VN" sz="2400" b="0" i="0" dirty="0">
                <a:effectLst/>
                <a:latin typeface="Google Sans"/>
              </a:rPr>
              <a:t> có tốc độ cao và độ tin cậy cao.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4224021-302F-CD91-9653-C983956F913E}"/>
              </a:ext>
            </a:extLst>
          </p:cNvPr>
          <p:cNvSpPr txBox="1"/>
          <p:nvPr/>
        </p:nvSpPr>
        <p:spPr>
          <a:xfrm>
            <a:off x="149905" y="-164729"/>
            <a:ext cx="652072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sz="2800" dirty="0"/>
            </a:br>
            <a:r>
              <a:rPr lang="en-US" sz="2800" b="0" i="0" dirty="0" err="1">
                <a:effectLst/>
                <a:latin typeface="Google Sans"/>
              </a:rPr>
              <a:t>Một</a:t>
            </a:r>
            <a:r>
              <a:rPr lang="en-US" sz="2800" b="0" i="0" dirty="0">
                <a:effectLst/>
                <a:latin typeface="Google Sans"/>
              </a:rPr>
              <a:t> số </a:t>
            </a:r>
            <a:r>
              <a:rPr lang="en-US" sz="2800" b="0" i="0" dirty="0" err="1">
                <a:effectLst/>
                <a:latin typeface="Google Sans"/>
              </a:rPr>
              <a:t>giao</a:t>
            </a:r>
            <a:r>
              <a:rPr lang="en-US" sz="2800" b="0" i="0" dirty="0">
                <a:effectLst/>
                <a:latin typeface="Google Sans"/>
              </a:rPr>
              <a:t> </a:t>
            </a:r>
            <a:r>
              <a:rPr lang="en-US" sz="2800" b="0" i="0" dirty="0" err="1">
                <a:effectLst/>
                <a:latin typeface="Google Sans"/>
              </a:rPr>
              <a:t>thức</a:t>
            </a:r>
            <a:r>
              <a:rPr lang="en-US" sz="2800" b="0" i="0" dirty="0">
                <a:effectLst/>
                <a:latin typeface="Google Sans"/>
              </a:rPr>
              <a:t> của </a:t>
            </a:r>
            <a:r>
              <a:rPr lang="en-US" sz="2800" b="0" i="0" dirty="0" err="1">
                <a:effectLst/>
                <a:latin typeface="Google Sans"/>
              </a:rPr>
              <a:t>tầng</a:t>
            </a:r>
            <a:r>
              <a:rPr lang="en-US" sz="2800" b="0" i="0" dirty="0">
                <a:effectLst/>
                <a:latin typeface="Google Sans"/>
              </a:rPr>
              <a:t> Data Link</a:t>
            </a:r>
            <a:endParaRPr lang="vi-VN" sz="2800" b="0" i="0" dirty="0">
              <a:effectLst/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92562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63A5B9-8FC8-71D5-F072-33BF9F90C877}"/>
              </a:ext>
            </a:extLst>
          </p:cNvPr>
          <p:cNvSpPr txBox="1"/>
          <p:nvPr/>
        </p:nvSpPr>
        <p:spPr>
          <a:xfrm>
            <a:off x="946878" y="1143717"/>
            <a:ext cx="1029824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IP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Internet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mạng được sử dụng phổ biến nhất. Nó được sử dụng để định tuyến các gói tin giữa các mạng khác nhau.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ICMP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Internet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Control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Message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mạng được sử dụng để gửi các thông báo kiểm soát lỗi và quản lý mạng.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IGMP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Internet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Group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Management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mạng được sử dụng để quản lý các nhóm </a:t>
            </a:r>
            <a:r>
              <a:rPr lang="vi-VN" sz="2400" b="0" i="0" dirty="0" err="1">
                <a:effectLst/>
                <a:latin typeface="Google Sans"/>
              </a:rPr>
              <a:t>multicast</a:t>
            </a:r>
            <a:r>
              <a:rPr lang="vi-VN" sz="2400" b="0" i="0" dirty="0">
                <a:effectLst/>
                <a:latin typeface="Google Sans"/>
              </a:rPr>
              <a:t>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OSPF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Open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Shortest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Path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First</a:t>
            </a:r>
            <a:r>
              <a:rPr lang="vi-VN" sz="2400" b="0" i="0" dirty="0">
                <a:effectLst/>
                <a:latin typeface="Google Sans"/>
              </a:rPr>
              <a:t>) là giao thức định tuyến được sử dụng để tính toán các đường đi ngắn nhất giữa các mạng.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BGP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Border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Gateway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định tuyến được sử dụng để kết nối các mạng con lại với nhau.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4224021-302F-CD91-9653-C983956F913E}"/>
              </a:ext>
            </a:extLst>
          </p:cNvPr>
          <p:cNvSpPr txBox="1"/>
          <p:nvPr/>
        </p:nvSpPr>
        <p:spPr>
          <a:xfrm>
            <a:off x="194875" y="292471"/>
            <a:ext cx="6520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800" b="0" i="0" dirty="0" err="1">
                <a:effectLst/>
                <a:latin typeface="Google Sans"/>
              </a:rPr>
              <a:t>Một</a:t>
            </a:r>
            <a:r>
              <a:rPr lang="en-US" sz="2800" b="0" i="0" dirty="0">
                <a:effectLst/>
                <a:latin typeface="Google Sans"/>
              </a:rPr>
              <a:t> số </a:t>
            </a:r>
            <a:r>
              <a:rPr lang="en-US" sz="2800" b="0" i="0" dirty="0" err="1">
                <a:effectLst/>
                <a:latin typeface="Google Sans"/>
              </a:rPr>
              <a:t>giao</a:t>
            </a:r>
            <a:r>
              <a:rPr lang="en-US" sz="2800" b="0" i="0" dirty="0">
                <a:effectLst/>
                <a:latin typeface="Google Sans"/>
              </a:rPr>
              <a:t> </a:t>
            </a:r>
            <a:r>
              <a:rPr lang="en-US" sz="2800" b="0" i="0" dirty="0" err="1">
                <a:effectLst/>
                <a:latin typeface="Google Sans"/>
              </a:rPr>
              <a:t>thức</a:t>
            </a:r>
            <a:r>
              <a:rPr lang="en-US" sz="2800" b="0" i="0" dirty="0">
                <a:effectLst/>
                <a:latin typeface="Google Sans"/>
              </a:rPr>
              <a:t> của </a:t>
            </a:r>
            <a:r>
              <a:rPr lang="en-US" sz="2800" b="0" i="0" dirty="0" err="1">
                <a:effectLst/>
                <a:latin typeface="Google Sans"/>
              </a:rPr>
              <a:t>tầng</a:t>
            </a:r>
            <a:r>
              <a:rPr lang="en-US" sz="2800" b="0" i="0" dirty="0">
                <a:effectLst/>
                <a:latin typeface="Google Sans"/>
              </a:rPr>
              <a:t> Network </a:t>
            </a:r>
          </a:p>
        </p:txBody>
      </p:sp>
    </p:spTree>
    <p:extLst>
      <p:ext uri="{BB962C8B-B14F-4D97-AF65-F5344CB8AC3E}">
        <p14:creationId xmlns:p14="http://schemas.microsoft.com/office/powerpoint/2010/main" val="73477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l="17220" r="9210" b="-1"/>
          <a:stretch/>
        </p:blipFill>
        <p:spPr>
          <a:xfrm>
            <a:off x="-1" y="-19040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vi-VN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ubai Light" panose="020B0303030403030204" pitchFamily="34" charset="-78"/>
              </a:rPr>
              <a:t>mô hình </a:t>
            </a:r>
            <a:r>
              <a:rPr lang="vi-VN" sz="3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Dubai Light" panose="020B0303030403030204" pitchFamily="34" charset="-78"/>
              </a:rPr>
              <a:t>TCP</a:t>
            </a:r>
            <a:r>
              <a:rPr lang="vi-VN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ubai Light" panose="020B0303030403030204" pitchFamily="34" charset="-78"/>
              </a:rPr>
              <a:t>/</a:t>
            </a:r>
            <a:r>
              <a:rPr lang="vi-VN" sz="3200" i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Dubai Light" panose="020B0303030403030204" pitchFamily="34" charset="-78"/>
              </a:rPr>
              <a:t>IP</a:t>
            </a:r>
            <a:r>
              <a:rPr lang="vi-VN" sz="3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Dubai Light" panose="020B0303030403030204" pitchFamily="34" charset="-78"/>
              </a:rPr>
              <a:t> Là Gì ?</a:t>
            </a:r>
            <a:endParaRPr lang="en-US" sz="4800" i="1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4119564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vi-VN" sz="2100" b="0" i="0" dirty="0">
                <a:effectLst/>
                <a:latin typeface="Google Sans"/>
              </a:rPr>
              <a:t>Mô hình </a:t>
            </a:r>
            <a:r>
              <a:rPr lang="vi-VN" sz="2100" b="0" i="0" dirty="0" err="1">
                <a:effectLst/>
                <a:latin typeface="Google Sans"/>
              </a:rPr>
              <a:t>TCP</a:t>
            </a:r>
            <a:r>
              <a:rPr lang="vi-VN" sz="2100" b="0" i="0" dirty="0">
                <a:effectLst/>
                <a:latin typeface="Google Sans"/>
              </a:rPr>
              <a:t>/</a:t>
            </a:r>
            <a:r>
              <a:rPr lang="vi-VN" sz="2100" b="0" i="0" dirty="0" err="1">
                <a:effectLst/>
                <a:latin typeface="Google Sans"/>
              </a:rPr>
              <a:t>IP</a:t>
            </a:r>
            <a:r>
              <a:rPr lang="vi-VN" sz="2100" b="0" i="0" dirty="0">
                <a:effectLst/>
                <a:latin typeface="Google Sans"/>
              </a:rPr>
              <a:t> là một mô hình giao thức kết nối các máy tính trong mạng máy tính. Mô hình này được phát triển bởi viện nghiên cứu </a:t>
            </a:r>
            <a:r>
              <a:rPr lang="vi-VN" sz="2100" b="0" i="0" dirty="0" err="1">
                <a:effectLst/>
                <a:latin typeface="Google Sans"/>
              </a:rPr>
              <a:t>DARPA</a:t>
            </a:r>
            <a:r>
              <a:rPr lang="vi-VN" sz="2100" b="0" i="0" dirty="0">
                <a:effectLst/>
                <a:latin typeface="Google Sans"/>
              </a:rPr>
              <a:t> của quân đội Mỹ trong những năm 1970 và được sử dụng rộng rãi trong mạng </a:t>
            </a:r>
            <a:r>
              <a:rPr lang="vi-VN" sz="2100" b="0" i="0" dirty="0" err="1">
                <a:effectLst/>
                <a:latin typeface="Google Sans"/>
              </a:rPr>
              <a:t>Internet</a:t>
            </a:r>
            <a:r>
              <a:rPr lang="vi-VN" sz="2100" b="0" i="0" dirty="0">
                <a:effectLst/>
                <a:latin typeface="Google Sans"/>
              </a:rPr>
              <a:t> hiện nay.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63A5B9-8FC8-71D5-F072-33BF9F90C877}"/>
              </a:ext>
            </a:extLst>
          </p:cNvPr>
          <p:cNvSpPr txBox="1"/>
          <p:nvPr/>
        </p:nvSpPr>
        <p:spPr>
          <a:xfrm>
            <a:off x="699540" y="1442326"/>
            <a:ext cx="10298243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TCP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Transmission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Control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vận chuyển được sử dụng phổ biến nhất. Nó cung cấp dịch vụ truyền dữ liệu đáng tin cậy giữa các máy tính.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UDP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User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Datagram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vận chuyển không đáng tin cậy. Nó cung cấp dịch vụ truyền dữ liệu nhanh chóng và hiệu quả giữa các máy tính.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SCTP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Stream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Control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Transmission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vận chuyển đáng tin cậy cung cấp dịch vụ truyền dữ liệu nhiều luồng giữa các máy tính.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DCCP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Datagram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Congestion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Control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vận chuyển không đáng tin cậy cung cấp dịch vụ truyền dữ liệu hiệu quả giữa các máy tính.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4224021-302F-CD91-9653-C983956F913E}"/>
              </a:ext>
            </a:extLst>
          </p:cNvPr>
          <p:cNvSpPr txBox="1"/>
          <p:nvPr/>
        </p:nvSpPr>
        <p:spPr>
          <a:xfrm>
            <a:off x="194875" y="292471"/>
            <a:ext cx="6520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800" b="0" i="0" dirty="0" err="1">
                <a:effectLst/>
                <a:latin typeface="Google Sans"/>
              </a:rPr>
              <a:t>Một</a:t>
            </a:r>
            <a:r>
              <a:rPr lang="en-US" sz="2800" b="0" i="0" dirty="0">
                <a:effectLst/>
                <a:latin typeface="Google Sans"/>
              </a:rPr>
              <a:t> số </a:t>
            </a:r>
            <a:r>
              <a:rPr lang="en-US" sz="2800" b="0" i="0" dirty="0" err="1">
                <a:effectLst/>
                <a:latin typeface="Google Sans"/>
              </a:rPr>
              <a:t>giao</a:t>
            </a:r>
            <a:r>
              <a:rPr lang="en-US" sz="2800" b="0" i="0" dirty="0">
                <a:effectLst/>
                <a:latin typeface="Google Sans"/>
              </a:rPr>
              <a:t> </a:t>
            </a:r>
            <a:r>
              <a:rPr lang="en-US" sz="2800" b="0" i="0" dirty="0" err="1">
                <a:effectLst/>
                <a:latin typeface="Google Sans"/>
              </a:rPr>
              <a:t>thức</a:t>
            </a:r>
            <a:r>
              <a:rPr lang="en-US" sz="2800" b="0" i="0" dirty="0">
                <a:effectLst/>
                <a:latin typeface="Google Sans"/>
              </a:rPr>
              <a:t> của </a:t>
            </a:r>
            <a:r>
              <a:rPr lang="en-US" sz="2800" b="0" i="0" dirty="0" err="1">
                <a:effectLst/>
                <a:latin typeface="Google Sans"/>
              </a:rPr>
              <a:t>tầng</a:t>
            </a:r>
            <a:r>
              <a:rPr lang="en-US" sz="2800" b="0" i="0" dirty="0">
                <a:effectLst/>
                <a:latin typeface="Google Sans"/>
              </a:rPr>
              <a:t> Transport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 </a:t>
            </a:r>
            <a:r>
              <a:rPr lang="en-US" sz="2800" b="0" i="0" dirty="0">
                <a:effectLst/>
                <a:latin typeface="Google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36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763A5B9-8FC8-71D5-F072-33BF9F90C877}"/>
              </a:ext>
            </a:extLst>
          </p:cNvPr>
          <p:cNvSpPr txBox="1"/>
          <p:nvPr/>
        </p:nvSpPr>
        <p:spPr>
          <a:xfrm>
            <a:off x="699540" y="1442326"/>
            <a:ext cx="1091783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HTTP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Hypertext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Transfer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được sử dụng để truyền dữ liệu </a:t>
            </a:r>
            <a:r>
              <a:rPr lang="vi-VN" sz="2400" b="0" i="0" dirty="0" err="1">
                <a:effectLst/>
                <a:latin typeface="Google Sans"/>
              </a:rPr>
              <a:t>web</a:t>
            </a:r>
            <a:r>
              <a:rPr lang="vi-VN" sz="2400" b="0" i="0" dirty="0">
                <a:effectLst/>
                <a:latin typeface="Google Sans"/>
              </a:rPr>
              <a:t>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FTP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File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Transfer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được sử dụng để truyền </a:t>
            </a:r>
            <a:r>
              <a:rPr lang="vi-VN" sz="2400" b="0" i="0" dirty="0" err="1">
                <a:effectLst/>
                <a:latin typeface="Google Sans"/>
              </a:rPr>
              <a:t>file</a:t>
            </a:r>
            <a:r>
              <a:rPr lang="vi-VN" sz="2400" b="0" i="0" dirty="0">
                <a:effectLst/>
                <a:latin typeface="Google Sans"/>
              </a:rPr>
              <a:t>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SMTP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Simple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Mail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Transfer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được sử dụng để gửi thư điện tử.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DNS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Domain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Name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System</a:t>
            </a:r>
            <a:r>
              <a:rPr lang="vi-VN" sz="2400" b="0" i="0" dirty="0">
                <a:effectLst/>
                <a:latin typeface="Google Sans"/>
              </a:rPr>
              <a:t>) là giao thức được sử dụng để chuyển đổi địa chỉ </a:t>
            </a:r>
            <a:r>
              <a:rPr lang="vi-VN" sz="2400" b="0" i="0" dirty="0" err="1">
                <a:effectLst/>
                <a:latin typeface="Google Sans"/>
              </a:rPr>
              <a:t>IP</a:t>
            </a:r>
            <a:r>
              <a:rPr lang="vi-VN" sz="2400" b="0" i="0" dirty="0">
                <a:effectLst/>
                <a:latin typeface="Google Sans"/>
              </a:rPr>
              <a:t> thành tên miền.</a:t>
            </a:r>
          </a:p>
          <a:p>
            <a:pPr algn="l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2400" b="1" i="0" dirty="0" err="1">
                <a:effectLst/>
                <a:latin typeface="Google Sans"/>
              </a:rPr>
              <a:t>DHCP</a:t>
            </a:r>
            <a:r>
              <a:rPr lang="vi-VN" sz="2400" b="0" i="0" dirty="0">
                <a:effectLst/>
                <a:latin typeface="Google Sans"/>
              </a:rPr>
              <a:t> (</a:t>
            </a:r>
            <a:r>
              <a:rPr lang="vi-VN" sz="2400" b="0" i="0" dirty="0" err="1">
                <a:effectLst/>
                <a:latin typeface="Google Sans"/>
              </a:rPr>
              <a:t>Dynamic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Host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Configuration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Protocol</a:t>
            </a:r>
            <a:r>
              <a:rPr lang="vi-VN" sz="2400" b="0" i="0" dirty="0">
                <a:effectLst/>
                <a:latin typeface="Google Sans"/>
              </a:rPr>
              <a:t>) là giao thức được sử dụng để phân phối địa chỉ </a:t>
            </a:r>
            <a:r>
              <a:rPr lang="vi-VN" sz="2400" b="0" i="0" dirty="0" err="1">
                <a:effectLst/>
                <a:latin typeface="Google Sans"/>
              </a:rPr>
              <a:t>IP</a:t>
            </a:r>
            <a:r>
              <a:rPr lang="vi-VN" sz="2400" b="0" i="0" dirty="0">
                <a:effectLst/>
                <a:latin typeface="Google Sans"/>
              </a:rPr>
              <a:t> động cho các máy tính.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34224021-302F-CD91-9653-C983956F913E}"/>
              </a:ext>
            </a:extLst>
          </p:cNvPr>
          <p:cNvSpPr txBox="1"/>
          <p:nvPr/>
        </p:nvSpPr>
        <p:spPr>
          <a:xfrm>
            <a:off x="194875" y="292471"/>
            <a:ext cx="6520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en-US" sz="2800" b="0" i="0" dirty="0" err="1">
                <a:effectLst/>
                <a:latin typeface="Google Sans"/>
              </a:rPr>
              <a:t>Một</a:t>
            </a:r>
            <a:r>
              <a:rPr lang="en-US" sz="2800" b="0" i="0" dirty="0">
                <a:effectLst/>
                <a:latin typeface="Google Sans"/>
              </a:rPr>
              <a:t> số </a:t>
            </a:r>
            <a:r>
              <a:rPr lang="en-US" sz="2800" b="0" i="0" dirty="0" err="1">
                <a:effectLst/>
                <a:latin typeface="Google Sans"/>
              </a:rPr>
              <a:t>giao</a:t>
            </a:r>
            <a:r>
              <a:rPr lang="en-US" sz="2800" b="0" i="0" dirty="0">
                <a:effectLst/>
                <a:latin typeface="Google Sans"/>
              </a:rPr>
              <a:t> </a:t>
            </a:r>
            <a:r>
              <a:rPr lang="en-US" sz="2800" b="0" i="0" dirty="0" err="1">
                <a:effectLst/>
                <a:latin typeface="Google Sans"/>
              </a:rPr>
              <a:t>thức</a:t>
            </a:r>
            <a:r>
              <a:rPr lang="en-US" sz="2800" b="0" i="0" dirty="0">
                <a:effectLst/>
                <a:latin typeface="Google Sans"/>
              </a:rPr>
              <a:t> của </a:t>
            </a:r>
            <a:r>
              <a:rPr lang="en-US" sz="2800" b="0" i="0" dirty="0" err="1">
                <a:effectLst/>
                <a:latin typeface="Google Sans"/>
              </a:rPr>
              <a:t>tầng</a:t>
            </a:r>
            <a:r>
              <a:rPr lang="en-US" sz="2800" b="0" i="0" dirty="0">
                <a:effectLst/>
                <a:latin typeface="Google Sans"/>
              </a:rPr>
              <a:t> Application</a:t>
            </a:r>
            <a:r>
              <a:rPr lang="en-US" sz="2800" b="0" i="0" dirty="0">
                <a:solidFill>
                  <a:srgbClr val="1F1F1F"/>
                </a:solidFill>
                <a:effectLst/>
                <a:latin typeface="Google Sans"/>
              </a:rPr>
              <a:t>  </a:t>
            </a:r>
            <a:r>
              <a:rPr lang="en-US" sz="2800" b="0" i="0" dirty="0">
                <a:effectLst/>
                <a:latin typeface="Google San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121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cover/>
      </p:transition>
    </mc:Choice>
    <mc:Fallback xmlns="">
      <p:transition spd="slow">
        <p:cover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693742B-E5AD-A699-60BF-40E9AE081F8F}"/>
              </a:ext>
            </a:extLst>
          </p:cNvPr>
          <p:cNvSpPr txBox="1"/>
          <p:nvPr/>
        </p:nvSpPr>
        <p:spPr>
          <a:xfrm>
            <a:off x="189250" y="202845"/>
            <a:ext cx="6893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/>
              <a:t>Để lọc gói tin bạn nhấn vô </a:t>
            </a:r>
            <a:r>
              <a:rPr lang="vi-VN" sz="2400" b="1" dirty="0" err="1"/>
              <a:t>Apply</a:t>
            </a:r>
            <a:r>
              <a:rPr lang="vi-VN" sz="2400" b="1" dirty="0"/>
              <a:t> a </a:t>
            </a:r>
            <a:r>
              <a:rPr lang="vi-VN" sz="2400" b="1" dirty="0" err="1"/>
              <a:t>display</a:t>
            </a:r>
            <a:r>
              <a:rPr lang="vi-VN" sz="2400" b="1" dirty="0"/>
              <a:t> </a:t>
            </a:r>
            <a:r>
              <a:rPr lang="vi-VN" sz="2400" b="1" dirty="0" err="1"/>
              <a:t>filter</a:t>
            </a:r>
            <a:r>
              <a:rPr lang="vi-VN" sz="2400" b="1" dirty="0"/>
              <a:t> </a:t>
            </a:r>
          </a:p>
          <a:p>
            <a:r>
              <a:rPr lang="vi-VN" sz="2400" dirty="0"/>
              <a:t>Và nhập lệnh</a:t>
            </a:r>
            <a:endParaRPr lang="en-US" sz="2400" dirty="0"/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EC0B3E21-370E-31A9-137A-1A12E2191A77}"/>
              </a:ext>
            </a:extLst>
          </p:cNvPr>
          <p:cNvSpPr txBox="1"/>
          <p:nvPr/>
        </p:nvSpPr>
        <p:spPr>
          <a:xfrm>
            <a:off x="189250" y="1466793"/>
            <a:ext cx="6104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400" dirty="0"/>
              <a:t>Dưới đây là một số ví dụ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76453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61312770-6EF6-057A-725B-1F0E14F9C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36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8144DFDE-CE26-39A3-F9CD-89AEC0C42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59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401F977D-62F3-D723-E0B2-64256038AFDA}"/>
              </a:ext>
            </a:extLst>
          </p:cNvPr>
          <p:cNvSpPr/>
          <p:nvPr/>
        </p:nvSpPr>
        <p:spPr>
          <a:xfrm>
            <a:off x="4013504" y="924032"/>
            <a:ext cx="3142908" cy="9855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Application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Hình chữ nhật: Góc Tròn 6">
            <a:extLst>
              <a:ext uri="{FF2B5EF4-FFF2-40B4-BE49-F238E27FC236}">
                <a16:creationId xmlns:a16="http://schemas.microsoft.com/office/drawing/2014/main" id="{DD69C2E9-D1D0-C2C9-E35A-F0F1925FB2CA}"/>
              </a:ext>
            </a:extLst>
          </p:cNvPr>
          <p:cNvSpPr/>
          <p:nvPr/>
        </p:nvSpPr>
        <p:spPr>
          <a:xfrm>
            <a:off x="4007131" y="2089506"/>
            <a:ext cx="3142908" cy="9855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Transport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Hình chữ nhật: Góc Tròn 7">
            <a:extLst>
              <a:ext uri="{FF2B5EF4-FFF2-40B4-BE49-F238E27FC236}">
                <a16:creationId xmlns:a16="http://schemas.microsoft.com/office/drawing/2014/main" id="{DF7F00B3-6192-7D42-9575-59216981902F}"/>
              </a:ext>
            </a:extLst>
          </p:cNvPr>
          <p:cNvSpPr/>
          <p:nvPr/>
        </p:nvSpPr>
        <p:spPr>
          <a:xfrm>
            <a:off x="4013504" y="3218386"/>
            <a:ext cx="3142908" cy="9855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Network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Hình chữ nhật: Góc Tròn 8">
            <a:extLst>
              <a:ext uri="{FF2B5EF4-FFF2-40B4-BE49-F238E27FC236}">
                <a16:creationId xmlns:a16="http://schemas.microsoft.com/office/drawing/2014/main" id="{E50DC052-44AA-C795-7051-0D7FE19B84C4}"/>
              </a:ext>
            </a:extLst>
          </p:cNvPr>
          <p:cNvSpPr/>
          <p:nvPr/>
        </p:nvSpPr>
        <p:spPr>
          <a:xfrm>
            <a:off x="4013504" y="5542334"/>
            <a:ext cx="3142908" cy="9855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Physical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FEB97E02-86FC-D2E5-590D-CBAFE6DE7C8A}"/>
              </a:ext>
            </a:extLst>
          </p:cNvPr>
          <p:cNvSpPr/>
          <p:nvPr/>
        </p:nvSpPr>
        <p:spPr>
          <a:xfrm>
            <a:off x="107950" y="359592"/>
            <a:ext cx="4102100" cy="98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Mô hình 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TCP</a:t>
            </a:r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/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IP</a:t>
            </a:r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 được chia thành 4 tầng: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Hình chữ nhật: Góc Tròn 15">
            <a:extLst>
              <a:ext uri="{FF2B5EF4-FFF2-40B4-BE49-F238E27FC236}">
                <a16:creationId xmlns:a16="http://schemas.microsoft.com/office/drawing/2014/main" id="{7743F0ED-2EB7-8D89-67DE-8232E9639553}"/>
              </a:ext>
            </a:extLst>
          </p:cNvPr>
          <p:cNvSpPr/>
          <p:nvPr/>
        </p:nvSpPr>
        <p:spPr>
          <a:xfrm>
            <a:off x="4007131" y="4380360"/>
            <a:ext cx="3142908" cy="9855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Data Link Layer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1657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401F977D-62F3-D723-E0B2-64256038AFDA}"/>
              </a:ext>
            </a:extLst>
          </p:cNvPr>
          <p:cNvSpPr/>
          <p:nvPr/>
        </p:nvSpPr>
        <p:spPr>
          <a:xfrm>
            <a:off x="587546" y="2505075"/>
            <a:ext cx="3142908" cy="14954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Application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FEB97E02-86FC-D2E5-590D-CBAFE6DE7C8A}"/>
              </a:ext>
            </a:extLst>
          </p:cNvPr>
          <p:cNvSpPr/>
          <p:nvPr/>
        </p:nvSpPr>
        <p:spPr>
          <a:xfrm>
            <a:off x="107950" y="359592"/>
            <a:ext cx="4102100" cy="98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Mô hình 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TCP</a:t>
            </a:r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/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IP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A257985B-E44A-BE62-2939-526A5E8A3404}"/>
              </a:ext>
            </a:extLst>
          </p:cNvPr>
          <p:cNvSpPr txBox="1"/>
          <p:nvPr/>
        </p:nvSpPr>
        <p:spPr>
          <a:xfrm>
            <a:off x="4502943" y="2681197"/>
            <a:ext cx="6517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vi-VN" sz="2400" b="0" i="0" dirty="0">
                <a:effectLst/>
                <a:latin typeface="Google Sans"/>
              </a:rPr>
              <a:t>Tầng ứng dụng (</a:t>
            </a:r>
            <a:r>
              <a:rPr lang="vi-VN" sz="2400" b="0" i="0" dirty="0" err="1">
                <a:effectLst/>
                <a:latin typeface="Google Sans"/>
              </a:rPr>
              <a:t>Application</a:t>
            </a:r>
            <a:r>
              <a:rPr lang="vi-VN" sz="2400" b="0" i="0" dirty="0">
                <a:effectLst/>
                <a:latin typeface="Google Sans"/>
              </a:rPr>
              <a:t> </a:t>
            </a:r>
            <a:r>
              <a:rPr lang="vi-VN" sz="2400" b="0" i="0" dirty="0" err="1">
                <a:effectLst/>
                <a:latin typeface="Google Sans"/>
              </a:rPr>
              <a:t>Layer</a:t>
            </a:r>
            <a:r>
              <a:rPr lang="vi-VN" sz="2400" b="0" i="0" dirty="0">
                <a:effectLst/>
                <a:latin typeface="Google Sans"/>
              </a:rPr>
              <a:t>): Tầng này cung cấp các giao thức cho các ứng dụng như </a:t>
            </a:r>
            <a:r>
              <a:rPr lang="vi-VN" sz="2400" b="0" i="0" dirty="0" err="1">
                <a:effectLst/>
                <a:latin typeface="Google Sans"/>
              </a:rPr>
              <a:t>web</a:t>
            </a:r>
            <a:r>
              <a:rPr lang="vi-VN" sz="2400" b="0" i="0" dirty="0">
                <a:effectLst/>
                <a:latin typeface="Google Sans"/>
              </a:rPr>
              <a:t>, </a:t>
            </a:r>
            <a:r>
              <a:rPr lang="vi-VN" sz="2400" b="0" i="0" dirty="0" err="1">
                <a:effectLst/>
                <a:latin typeface="Google Sans"/>
              </a:rPr>
              <a:t>email</a:t>
            </a:r>
            <a:r>
              <a:rPr lang="vi-VN" sz="2400" b="0" i="0" dirty="0">
                <a:effectLst/>
                <a:latin typeface="Google Sans"/>
              </a:rPr>
              <a:t>, </a:t>
            </a:r>
            <a:r>
              <a:rPr lang="vi-VN" sz="2400" b="0" i="0" dirty="0" err="1">
                <a:effectLst/>
                <a:latin typeface="Google Sans"/>
              </a:rPr>
              <a:t>FTP</a:t>
            </a:r>
            <a:r>
              <a:rPr lang="vi-VN" sz="2400" b="0" i="0" dirty="0">
                <a:effectLst/>
                <a:latin typeface="Google Sans"/>
              </a:rPr>
              <a:t>,...</a:t>
            </a:r>
          </a:p>
        </p:txBody>
      </p:sp>
    </p:spTree>
    <p:extLst>
      <p:ext uri="{BB962C8B-B14F-4D97-AF65-F5344CB8AC3E}">
        <p14:creationId xmlns:p14="http://schemas.microsoft.com/office/powerpoint/2010/main" val="13383569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10D332A-AABF-2073-A770-9A34A74E3751}"/>
              </a:ext>
            </a:extLst>
          </p:cNvPr>
          <p:cNvSpPr txBox="1"/>
          <p:nvPr/>
        </p:nvSpPr>
        <p:spPr>
          <a:xfrm>
            <a:off x="4502943" y="2681197"/>
            <a:ext cx="6517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 err="1">
                <a:effectLst/>
                <a:latin typeface="Google Sans"/>
              </a:rPr>
              <a:t>Tầng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vận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chuyển</a:t>
            </a:r>
            <a:r>
              <a:rPr lang="en-US" sz="2400" b="0" i="0" dirty="0">
                <a:effectLst/>
                <a:latin typeface="Google Sans"/>
              </a:rPr>
              <a:t> (Transport Layer): </a:t>
            </a:r>
            <a:r>
              <a:rPr lang="en-US" sz="2400" b="0" i="0" dirty="0" err="1">
                <a:effectLst/>
                <a:latin typeface="Google Sans"/>
              </a:rPr>
              <a:t>Tầng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này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chịu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trách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nhiệm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cho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việc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truyền</a:t>
            </a:r>
            <a:r>
              <a:rPr lang="en-US" sz="2400" b="0" i="0" dirty="0">
                <a:effectLst/>
                <a:latin typeface="Google Sans"/>
              </a:rPr>
              <a:t> các </a:t>
            </a:r>
            <a:r>
              <a:rPr lang="en-US" sz="2400" b="0" i="0" dirty="0" err="1">
                <a:effectLst/>
                <a:latin typeface="Google Sans"/>
              </a:rPr>
              <a:t>luồng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dữ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liệu</a:t>
            </a:r>
            <a:r>
              <a:rPr lang="en-US" sz="2400" b="0" i="0" dirty="0">
                <a:effectLst/>
                <a:latin typeface="Google Sans"/>
              </a:rPr>
              <a:t> giữa các </a:t>
            </a:r>
            <a:r>
              <a:rPr lang="en-US" sz="2400" b="0" i="0" dirty="0" err="1">
                <a:effectLst/>
                <a:latin typeface="Google Sans"/>
              </a:rPr>
              <a:t>máy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tính</a:t>
            </a:r>
            <a:r>
              <a:rPr lang="en-US" sz="2400" b="0" i="0" dirty="0">
                <a:effectLst/>
                <a:latin typeface="Google Sans"/>
              </a:rPr>
              <a:t>.</a:t>
            </a: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732CB544-ACAA-B081-5475-DCD2AF84A88B}"/>
              </a:ext>
            </a:extLst>
          </p:cNvPr>
          <p:cNvSpPr/>
          <p:nvPr/>
        </p:nvSpPr>
        <p:spPr>
          <a:xfrm>
            <a:off x="742950" y="2547936"/>
            <a:ext cx="2905125" cy="14668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Transport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A60F7F7-1D4C-2546-F267-45414D82AF27}"/>
              </a:ext>
            </a:extLst>
          </p:cNvPr>
          <p:cNvSpPr/>
          <p:nvPr/>
        </p:nvSpPr>
        <p:spPr>
          <a:xfrm>
            <a:off x="107950" y="359592"/>
            <a:ext cx="4102100" cy="98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Mô hình 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TCP</a:t>
            </a:r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/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IP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43343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10D332A-AABF-2073-A770-9A34A74E3751}"/>
              </a:ext>
            </a:extLst>
          </p:cNvPr>
          <p:cNvSpPr txBox="1"/>
          <p:nvPr/>
        </p:nvSpPr>
        <p:spPr>
          <a:xfrm>
            <a:off x="4502943" y="2681197"/>
            <a:ext cx="65174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Google Sans"/>
              </a:rPr>
              <a:t>Tầng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mạng</a:t>
            </a:r>
            <a:r>
              <a:rPr lang="en-US" sz="2400" b="0" i="0" dirty="0">
                <a:effectLst/>
                <a:latin typeface="Google Sans"/>
              </a:rPr>
              <a:t> (Network Layer): </a:t>
            </a:r>
            <a:r>
              <a:rPr lang="en-US" sz="2400" b="0" i="0" dirty="0" err="1">
                <a:effectLst/>
                <a:latin typeface="Google Sans"/>
              </a:rPr>
              <a:t>Tầng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này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chịu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trách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nhiệm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cho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việc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định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tuyến</a:t>
            </a:r>
            <a:r>
              <a:rPr lang="en-US" sz="2400" b="0" i="0" dirty="0">
                <a:effectLst/>
                <a:latin typeface="Google Sans"/>
              </a:rPr>
              <a:t> các </a:t>
            </a:r>
            <a:r>
              <a:rPr lang="en-US" sz="2400" b="0" i="0" dirty="0" err="1">
                <a:effectLst/>
                <a:latin typeface="Google Sans"/>
              </a:rPr>
              <a:t>gói</a:t>
            </a:r>
            <a:r>
              <a:rPr lang="en-US" sz="2400" b="0" i="0" dirty="0">
                <a:effectLst/>
                <a:latin typeface="Google Sans"/>
              </a:rPr>
              <a:t> tin giữa các </a:t>
            </a:r>
            <a:r>
              <a:rPr lang="en-US" sz="2400" b="0" i="0" dirty="0" err="1">
                <a:effectLst/>
                <a:latin typeface="Google Sans"/>
              </a:rPr>
              <a:t>mạng</a:t>
            </a:r>
            <a:r>
              <a:rPr lang="en-US" sz="2400" b="0" i="0" dirty="0">
                <a:effectLst/>
                <a:latin typeface="Google Sans"/>
              </a:rPr>
              <a:t> khác </a:t>
            </a:r>
            <a:r>
              <a:rPr lang="en-US" sz="2400" b="0" i="0" dirty="0" err="1">
                <a:effectLst/>
                <a:latin typeface="Google Sans"/>
              </a:rPr>
              <a:t>nhau</a:t>
            </a:r>
            <a:r>
              <a:rPr lang="en-US" sz="2400" b="0" i="0" dirty="0">
                <a:effectLst/>
                <a:latin typeface="Google Sans"/>
              </a:rPr>
              <a:t>.</a:t>
            </a: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732CB544-ACAA-B081-5475-DCD2AF84A88B}"/>
              </a:ext>
            </a:extLst>
          </p:cNvPr>
          <p:cNvSpPr/>
          <p:nvPr/>
        </p:nvSpPr>
        <p:spPr>
          <a:xfrm>
            <a:off x="742950" y="2547936"/>
            <a:ext cx="2905125" cy="14668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Network 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A60F7F7-1D4C-2546-F267-45414D82AF27}"/>
              </a:ext>
            </a:extLst>
          </p:cNvPr>
          <p:cNvSpPr/>
          <p:nvPr/>
        </p:nvSpPr>
        <p:spPr>
          <a:xfrm>
            <a:off x="107950" y="359592"/>
            <a:ext cx="4102100" cy="98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Mô hình 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TCP</a:t>
            </a:r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/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IP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716098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10D332A-AABF-2073-A770-9A34A74E3751}"/>
              </a:ext>
            </a:extLst>
          </p:cNvPr>
          <p:cNvSpPr txBox="1"/>
          <p:nvPr/>
        </p:nvSpPr>
        <p:spPr>
          <a:xfrm>
            <a:off x="4502943" y="2681197"/>
            <a:ext cx="65174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 err="1">
                <a:effectLst/>
                <a:latin typeface="Google Sans"/>
              </a:rPr>
              <a:t>Tầng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liên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kết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dữ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liệu</a:t>
            </a:r>
            <a:r>
              <a:rPr lang="en-US" sz="2400" b="0" i="0" dirty="0">
                <a:effectLst/>
                <a:latin typeface="Google Sans"/>
              </a:rPr>
              <a:t> (Data Link Layer): </a:t>
            </a:r>
            <a:r>
              <a:rPr lang="en-US" sz="2400" b="0" i="0" dirty="0" err="1">
                <a:effectLst/>
                <a:latin typeface="Google Sans"/>
              </a:rPr>
              <a:t>Tầng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này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chịu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trách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nhiệm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cho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việc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tạo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ra</a:t>
            </a:r>
            <a:r>
              <a:rPr lang="en-US" sz="2400" b="0" i="0" dirty="0">
                <a:effectLst/>
                <a:latin typeface="Google Sans"/>
              </a:rPr>
              <a:t> các </a:t>
            </a:r>
            <a:r>
              <a:rPr lang="en-US" sz="2400" b="0" i="0" dirty="0" err="1">
                <a:effectLst/>
                <a:latin typeface="Google Sans"/>
              </a:rPr>
              <a:t>khung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dữ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liệu</a:t>
            </a:r>
            <a:r>
              <a:rPr lang="en-US" sz="2400" b="0" i="0" dirty="0">
                <a:effectLst/>
                <a:latin typeface="Google Sans"/>
              </a:rPr>
              <a:t> và </a:t>
            </a:r>
            <a:r>
              <a:rPr lang="en-US" sz="2400" b="0" i="0" dirty="0" err="1">
                <a:effectLst/>
                <a:latin typeface="Google Sans"/>
              </a:rPr>
              <a:t>gửi</a:t>
            </a:r>
            <a:r>
              <a:rPr lang="en-US" sz="2400" b="0" i="0" dirty="0">
                <a:effectLst/>
                <a:latin typeface="Google Sans"/>
              </a:rPr>
              <a:t> các </a:t>
            </a:r>
            <a:r>
              <a:rPr lang="en-US" sz="2400" b="0" i="0" dirty="0" err="1">
                <a:effectLst/>
                <a:latin typeface="Google Sans"/>
              </a:rPr>
              <a:t>khung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dữ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liệu</a:t>
            </a:r>
            <a:r>
              <a:rPr lang="en-US" sz="2400" b="0" i="0" dirty="0">
                <a:effectLst/>
                <a:latin typeface="Google Sans"/>
              </a:rPr>
              <a:t> đến các </a:t>
            </a:r>
            <a:r>
              <a:rPr lang="en-US" sz="2400" b="0" i="0" dirty="0" err="1">
                <a:effectLst/>
                <a:latin typeface="Google Sans"/>
              </a:rPr>
              <a:t>máy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tính</a:t>
            </a:r>
            <a:r>
              <a:rPr lang="en-US" sz="2400" b="0" i="0" dirty="0">
                <a:effectLst/>
                <a:latin typeface="Google Sans"/>
              </a:rPr>
              <a:t> khác </a:t>
            </a:r>
            <a:r>
              <a:rPr lang="en-US" sz="2400" b="0" i="0" dirty="0" err="1">
                <a:effectLst/>
                <a:latin typeface="Google Sans"/>
              </a:rPr>
              <a:t>trên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mạng</a:t>
            </a:r>
            <a:r>
              <a:rPr lang="en-US" sz="2400" b="0" i="0" dirty="0">
                <a:effectLst/>
                <a:latin typeface="Google Sans"/>
              </a:rPr>
              <a:t>.</a:t>
            </a: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732CB544-ACAA-B081-5475-DCD2AF84A88B}"/>
              </a:ext>
            </a:extLst>
          </p:cNvPr>
          <p:cNvSpPr/>
          <p:nvPr/>
        </p:nvSpPr>
        <p:spPr>
          <a:xfrm>
            <a:off x="742950" y="2547936"/>
            <a:ext cx="2905125" cy="14668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Data Link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A60F7F7-1D4C-2546-F267-45414D82AF27}"/>
              </a:ext>
            </a:extLst>
          </p:cNvPr>
          <p:cNvSpPr/>
          <p:nvPr/>
        </p:nvSpPr>
        <p:spPr>
          <a:xfrm>
            <a:off x="107950" y="359592"/>
            <a:ext cx="4102100" cy="98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Mô hình 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TCP</a:t>
            </a:r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/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IP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51773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710D332A-AABF-2073-A770-9A34A74E3751}"/>
              </a:ext>
            </a:extLst>
          </p:cNvPr>
          <p:cNvSpPr txBox="1"/>
          <p:nvPr/>
        </p:nvSpPr>
        <p:spPr>
          <a:xfrm>
            <a:off x="4413002" y="2865862"/>
            <a:ext cx="651748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 err="1">
                <a:effectLst/>
                <a:latin typeface="Google Sans"/>
              </a:rPr>
              <a:t>Tầng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vật</a:t>
            </a:r>
            <a:r>
              <a:rPr lang="en-US" sz="2400" b="0" i="0" dirty="0">
                <a:effectLst/>
                <a:latin typeface="Google Sans"/>
              </a:rPr>
              <a:t> lý (Physical Layer): </a:t>
            </a:r>
            <a:r>
              <a:rPr lang="en-US" sz="2400" b="0" i="0" dirty="0" err="1">
                <a:effectLst/>
                <a:latin typeface="Google Sans"/>
              </a:rPr>
              <a:t>Tầng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này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chịu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trách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nhiệm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cho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việc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truyền</a:t>
            </a:r>
            <a:r>
              <a:rPr lang="en-US" sz="2400" b="0" i="0" dirty="0">
                <a:effectLst/>
                <a:latin typeface="Google Sans"/>
              </a:rPr>
              <a:t> bit </a:t>
            </a:r>
            <a:r>
              <a:rPr lang="en-US" sz="2400" b="0" i="0" dirty="0" err="1">
                <a:effectLst/>
                <a:latin typeface="Google Sans"/>
              </a:rPr>
              <a:t>dữ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liệu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trên</a:t>
            </a:r>
            <a:r>
              <a:rPr lang="en-US" sz="2400" b="0" i="0" dirty="0">
                <a:effectLst/>
                <a:latin typeface="Google Sans"/>
              </a:rPr>
              <a:t> </a:t>
            </a:r>
            <a:r>
              <a:rPr lang="en-US" sz="2400" b="0" i="0" dirty="0" err="1">
                <a:effectLst/>
                <a:latin typeface="Google Sans"/>
              </a:rPr>
              <a:t>mạng</a:t>
            </a:r>
            <a:r>
              <a:rPr lang="en-US" sz="2400" b="0" i="0" dirty="0">
                <a:effectLst/>
                <a:latin typeface="Google Sans"/>
              </a:rPr>
              <a:t>.</a:t>
            </a:r>
          </a:p>
        </p:txBody>
      </p:sp>
      <p:sp>
        <p:nvSpPr>
          <p:cNvPr id="4" name="Hình chữ nhật: Góc Tròn 3">
            <a:extLst>
              <a:ext uri="{FF2B5EF4-FFF2-40B4-BE49-F238E27FC236}">
                <a16:creationId xmlns:a16="http://schemas.microsoft.com/office/drawing/2014/main" id="{732CB544-ACAA-B081-5475-DCD2AF84A88B}"/>
              </a:ext>
            </a:extLst>
          </p:cNvPr>
          <p:cNvSpPr/>
          <p:nvPr/>
        </p:nvSpPr>
        <p:spPr>
          <a:xfrm>
            <a:off x="742950" y="2547936"/>
            <a:ext cx="2905125" cy="146685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 i="0" dirty="0">
                <a:solidFill>
                  <a:schemeClr val="tx1"/>
                </a:solidFill>
                <a:effectLst/>
                <a:latin typeface="Google Sans"/>
              </a:rPr>
              <a:t>Physical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DA60F7F7-1D4C-2546-F267-45414D82AF27}"/>
              </a:ext>
            </a:extLst>
          </p:cNvPr>
          <p:cNvSpPr/>
          <p:nvPr/>
        </p:nvSpPr>
        <p:spPr>
          <a:xfrm>
            <a:off x="107950" y="359592"/>
            <a:ext cx="4102100" cy="9855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Mô hình 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TCP</a:t>
            </a:r>
            <a:r>
              <a:rPr lang="vi-VN" sz="2800" i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/</a:t>
            </a:r>
            <a:r>
              <a:rPr lang="vi-VN" sz="2800" i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IP</a:t>
            </a:r>
            <a:endParaRPr lang="en-US" sz="2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647401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79DB8FC-B295-B17B-90A7-E5B3F99487AA}"/>
              </a:ext>
            </a:extLst>
          </p:cNvPr>
          <p:cNvSpPr txBox="1"/>
          <p:nvPr/>
        </p:nvSpPr>
        <p:spPr>
          <a:xfrm>
            <a:off x="666749" y="178266"/>
            <a:ext cx="48101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tin IP bao </a:t>
            </a:r>
            <a:r>
              <a:rPr lang="en-US" sz="3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3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BA8E3EE-A82A-E490-98BC-AFA91C8D3810}"/>
              </a:ext>
            </a:extLst>
          </p:cNvPr>
          <p:cNvSpPr txBox="1"/>
          <p:nvPr/>
        </p:nvSpPr>
        <p:spPr>
          <a:xfrm>
            <a:off x="666749" y="1155145"/>
            <a:ext cx="100393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Đánh số gói tin (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header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 Đánh số gói tin là một số duy nhất được sử dụng để định tuyến gói tin giữa các máy tính.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vi-VN" sz="2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Địa chỉ 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nguồn: Địa chỉ 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nguồn là địa chỉ 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của máy tính gửi gói tin.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vi-VN" sz="2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Địa chỉ 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đích: Địa chỉ 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đích là địa chỉ 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của máy tính nhận gói tin.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vi-VN" sz="2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Loại dịch vụ (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TOS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 Loại dịch vụ là một trường được sử dụng để chỉ định mức độ ưu tiên của gói tin.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vi-VN" sz="2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Chiều dài tổng kiểm tra (</a:t>
            </a:r>
            <a:r>
              <a:rPr lang="vi-VN" sz="24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Checksum</a:t>
            </a: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): Chiều dài tổng kiểm tra được sử dụng để phát hiện lỗi trong gói tin.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vi-VN" sz="24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vi-VN" sz="24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Dữ liệu: Dữ liệu là dữ liệu được truyền giữa hai máy tính.</a:t>
            </a:r>
          </a:p>
        </p:txBody>
      </p:sp>
    </p:spTree>
    <p:extLst>
      <p:ext uri="{BB962C8B-B14F-4D97-AF65-F5344CB8AC3E}">
        <p14:creationId xmlns:p14="http://schemas.microsoft.com/office/powerpoint/2010/main" val="2446201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ạch điện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219</TotalTime>
  <Words>707</Words>
  <Application>Microsoft Office PowerPoint</Application>
  <PresentationFormat>Widescreen</PresentationFormat>
  <Paragraphs>85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Dubai Light</vt:lpstr>
      <vt:lpstr>Google Sans</vt:lpstr>
      <vt:lpstr>Times New Roman</vt:lpstr>
      <vt:lpstr>Tw Cen MT</vt:lpstr>
      <vt:lpstr>Mạch điện</vt:lpstr>
      <vt:lpstr>Title Lorem Ipsum</vt:lpstr>
      <vt:lpstr>mô hình TCP/IP Là Gì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thanh binh pham</dc:creator>
  <cp:lastModifiedBy>mạnh dũng nguyễn</cp:lastModifiedBy>
  <cp:revision>1</cp:revision>
  <dcterms:created xsi:type="dcterms:W3CDTF">2023-08-06T13:57:35Z</dcterms:created>
  <dcterms:modified xsi:type="dcterms:W3CDTF">2023-08-08T01:38:44Z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